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5" r:id="rId8"/>
    <p:sldId id="270" r:id="rId9"/>
    <p:sldId id="271"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741053-8C21-4CB7-8359-B95CD64A660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47A5701-5AC6-452F-8DD4-BE62106B61C3}">
      <dgm:prSet phldrT="[Text]"/>
      <dgm:spPr>
        <a:solidFill>
          <a:srgbClr val="FFC000"/>
        </a:solidFill>
        <a:ln>
          <a:solidFill>
            <a:schemeClr val="bg1">
              <a:lumMod val="95000"/>
              <a:lumOff val="5000"/>
            </a:schemeClr>
          </a:solidFill>
        </a:ln>
      </dgm:spPr>
      <dgm:t>
        <a:bodyPr/>
        <a:lstStyle/>
        <a:p>
          <a:r>
            <a:rPr lang="en-US" b="1" dirty="0" smtClean="0">
              <a:solidFill>
                <a:schemeClr val="bg1">
                  <a:lumMod val="95000"/>
                  <a:lumOff val="5000"/>
                </a:schemeClr>
              </a:solidFill>
            </a:rPr>
            <a:t>Descriptive</a:t>
          </a:r>
          <a:endParaRPr lang="en-US" b="1" dirty="0">
            <a:solidFill>
              <a:schemeClr val="bg1">
                <a:lumMod val="95000"/>
                <a:lumOff val="5000"/>
              </a:schemeClr>
            </a:solidFill>
          </a:endParaRPr>
        </a:p>
      </dgm:t>
    </dgm:pt>
    <dgm:pt modelId="{69408182-917C-4CD1-9D4B-C91F772229B2}" type="parTrans" cxnId="{DDEE4F3D-6070-4E2E-A628-7083586F5A91}">
      <dgm:prSet/>
      <dgm:spPr/>
      <dgm:t>
        <a:bodyPr/>
        <a:lstStyle/>
        <a:p>
          <a:endParaRPr lang="en-US"/>
        </a:p>
      </dgm:t>
    </dgm:pt>
    <dgm:pt modelId="{4B06B18E-513E-43EA-AB88-77E1DC12AC0B}" type="sibTrans" cxnId="{DDEE4F3D-6070-4E2E-A628-7083586F5A91}">
      <dgm:prSet/>
      <dgm:spPr/>
      <dgm:t>
        <a:bodyPr/>
        <a:lstStyle/>
        <a:p>
          <a:endParaRPr lang="en-US"/>
        </a:p>
      </dgm:t>
    </dgm:pt>
    <dgm:pt modelId="{E728D343-B9B2-40F0-AD10-05E9CADD4F54}">
      <dgm:prSet phldrT="[Text]" custT="1"/>
      <dgm:spPr/>
      <dgm:t>
        <a:bodyPr/>
        <a:lstStyle/>
        <a:p>
          <a:r>
            <a:rPr lang="en-US" sz="1800" b="1" dirty="0" smtClean="0">
              <a:solidFill>
                <a:srgbClr val="FFFF00"/>
              </a:solidFill>
              <a:effectLst>
                <a:outerShdw blurRad="38100" dist="38100" dir="2700000" algn="tl">
                  <a:srgbClr val="000000">
                    <a:alpha val="43137"/>
                  </a:srgbClr>
                </a:outerShdw>
              </a:effectLst>
            </a:rPr>
            <a:t>Surface and visualize existing amphibians diversity</a:t>
          </a:r>
          <a:endParaRPr lang="en-US" sz="1800" b="1" dirty="0">
            <a:solidFill>
              <a:srgbClr val="FFFF00"/>
            </a:solidFill>
            <a:effectLst>
              <a:outerShdw blurRad="38100" dist="38100" dir="2700000" algn="tl">
                <a:srgbClr val="000000">
                  <a:alpha val="43137"/>
                </a:srgbClr>
              </a:outerShdw>
            </a:effectLst>
          </a:endParaRPr>
        </a:p>
      </dgm:t>
    </dgm:pt>
    <dgm:pt modelId="{CFA2FBC4-6C7C-46B9-B550-C2252E84FB01}" type="parTrans" cxnId="{CDF5E484-9672-4832-9943-194F761D3CCF}">
      <dgm:prSet/>
      <dgm:spPr/>
      <dgm:t>
        <a:bodyPr/>
        <a:lstStyle/>
        <a:p>
          <a:endParaRPr lang="en-US"/>
        </a:p>
      </dgm:t>
    </dgm:pt>
    <dgm:pt modelId="{BC794984-BAFE-4C6E-8440-9E319E919CC2}" type="sibTrans" cxnId="{CDF5E484-9672-4832-9943-194F761D3CCF}">
      <dgm:prSet/>
      <dgm:spPr/>
      <dgm:t>
        <a:bodyPr/>
        <a:lstStyle/>
        <a:p>
          <a:endParaRPr lang="en-US"/>
        </a:p>
      </dgm:t>
    </dgm:pt>
    <dgm:pt modelId="{02C862D7-2168-4BCC-B99E-27457390DC36}">
      <dgm:prSet phldrT="[Text]"/>
      <dgm:spPr>
        <a:solidFill>
          <a:srgbClr val="FFFF00"/>
        </a:solidFill>
        <a:ln>
          <a:solidFill>
            <a:schemeClr val="bg1">
              <a:lumMod val="95000"/>
              <a:lumOff val="5000"/>
            </a:schemeClr>
          </a:solidFill>
        </a:ln>
      </dgm:spPr>
      <dgm:t>
        <a:bodyPr/>
        <a:lstStyle/>
        <a:p>
          <a:r>
            <a:rPr lang="en-US" b="1" dirty="0" smtClean="0">
              <a:solidFill>
                <a:schemeClr val="bg1"/>
              </a:solidFill>
            </a:rPr>
            <a:t>Predictive</a:t>
          </a:r>
          <a:endParaRPr lang="en-US" b="1" dirty="0">
            <a:solidFill>
              <a:schemeClr val="bg1"/>
            </a:solidFill>
          </a:endParaRPr>
        </a:p>
      </dgm:t>
    </dgm:pt>
    <dgm:pt modelId="{C289F91C-60F7-46DE-897F-82622CE47A27}" type="parTrans" cxnId="{92263889-8B97-49B4-8DA7-AE05A26B4E79}">
      <dgm:prSet/>
      <dgm:spPr/>
      <dgm:t>
        <a:bodyPr/>
        <a:lstStyle/>
        <a:p>
          <a:endParaRPr lang="en-US"/>
        </a:p>
      </dgm:t>
    </dgm:pt>
    <dgm:pt modelId="{ECF9D502-A4E9-459E-8F26-25014844E1D9}" type="sibTrans" cxnId="{92263889-8B97-49B4-8DA7-AE05A26B4E79}">
      <dgm:prSet/>
      <dgm:spPr/>
      <dgm:t>
        <a:bodyPr/>
        <a:lstStyle/>
        <a:p>
          <a:endParaRPr lang="en-US"/>
        </a:p>
      </dgm:t>
    </dgm:pt>
    <dgm:pt modelId="{C95F53E5-1C89-4710-916B-B365C5E136F5}">
      <dgm:prSet phldrT="[Text]" custT="1"/>
      <dgm:spPr/>
      <dgm:t>
        <a:bodyPr/>
        <a:lstStyle/>
        <a:p>
          <a:r>
            <a:rPr lang="en-US" sz="1800" b="1" dirty="0" smtClean="0">
              <a:solidFill>
                <a:srgbClr val="FFFF00"/>
              </a:solidFill>
              <a:effectLst>
                <a:outerShdw blurRad="38100" dist="38100" dir="2700000" algn="tl">
                  <a:srgbClr val="000000">
                    <a:alpha val="43137"/>
                  </a:srgbClr>
                </a:outerShdw>
              </a:effectLst>
            </a:rPr>
            <a:t>Establish contributing factors and project</a:t>
          </a:r>
          <a:endParaRPr lang="en-US" sz="1800" b="1" dirty="0">
            <a:solidFill>
              <a:srgbClr val="FFFF00"/>
            </a:solidFill>
            <a:effectLst>
              <a:outerShdw blurRad="38100" dist="38100" dir="2700000" algn="tl">
                <a:srgbClr val="000000">
                  <a:alpha val="43137"/>
                </a:srgbClr>
              </a:outerShdw>
            </a:effectLst>
          </a:endParaRPr>
        </a:p>
      </dgm:t>
    </dgm:pt>
    <dgm:pt modelId="{ED3466DF-481A-4858-A4AE-7C288E6BD215}" type="parTrans" cxnId="{D573D373-8261-4B59-8796-D51321B5E829}">
      <dgm:prSet/>
      <dgm:spPr/>
      <dgm:t>
        <a:bodyPr/>
        <a:lstStyle/>
        <a:p>
          <a:endParaRPr lang="en-US"/>
        </a:p>
      </dgm:t>
    </dgm:pt>
    <dgm:pt modelId="{FA4957A5-9E88-41B0-A422-17B4C3974C82}" type="sibTrans" cxnId="{D573D373-8261-4B59-8796-D51321B5E829}">
      <dgm:prSet/>
      <dgm:spPr/>
      <dgm:t>
        <a:bodyPr/>
        <a:lstStyle/>
        <a:p>
          <a:endParaRPr lang="en-US"/>
        </a:p>
      </dgm:t>
    </dgm:pt>
    <dgm:pt modelId="{C59BF8C8-D48B-442E-8A63-7C5DB5D50E99}">
      <dgm:prSet phldrT="[Text]"/>
      <dgm:spPr>
        <a:solidFill>
          <a:srgbClr val="FFFF00"/>
        </a:solidFill>
        <a:ln>
          <a:solidFill>
            <a:schemeClr val="bg1">
              <a:lumMod val="95000"/>
              <a:lumOff val="5000"/>
            </a:schemeClr>
          </a:solidFill>
        </a:ln>
      </dgm:spPr>
      <dgm:t>
        <a:bodyPr/>
        <a:lstStyle/>
        <a:p>
          <a:r>
            <a:rPr lang="en-US" b="1" dirty="0" smtClean="0">
              <a:solidFill>
                <a:schemeClr val="bg1"/>
              </a:solidFill>
            </a:rPr>
            <a:t>Prescriptive</a:t>
          </a:r>
          <a:endParaRPr lang="en-US" b="1" dirty="0">
            <a:solidFill>
              <a:schemeClr val="bg1"/>
            </a:solidFill>
          </a:endParaRPr>
        </a:p>
      </dgm:t>
    </dgm:pt>
    <dgm:pt modelId="{1BE3FBBA-425A-49D3-A17B-E8EE6DB2BB97}" type="parTrans" cxnId="{265FEDE5-9382-4A50-85C7-353C60DA5241}">
      <dgm:prSet/>
      <dgm:spPr/>
      <dgm:t>
        <a:bodyPr/>
        <a:lstStyle/>
        <a:p>
          <a:endParaRPr lang="en-US"/>
        </a:p>
      </dgm:t>
    </dgm:pt>
    <dgm:pt modelId="{2A18437A-9A0B-4808-888C-D6EBEFA6105C}" type="sibTrans" cxnId="{265FEDE5-9382-4A50-85C7-353C60DA5241}">
      <dgm:prSet/>
      <dgm:spPr/>
      <dgm:t>
        <a:bodyPr/>
        <a:lstStyle/>
        <a:p>
          <a:endParaRPr lang="en-US"/>
        </a:p>
      </dgm:t>
    </dgm:pt>
    <dgm:pt modelId="{7C5E2554-636E-42E2-8FDA-5452BA77DA51}">
      <dgm:prSet phldrT="[Text]" custT="1"/>
      <dgm:spPr/>
      <dgm:t>
        <a:bodyPr/>
        <a:lstStyle/>
        <a:p>
          <a:pPr algn="just"/>
          <a:r>
            <a:rPr lang="en-US" sz="1800" b="1" dirty="0" smtClean="0">
              <a:solidFill>
                <a:srgbClr val="FFFF00"/>
              </a:solidFill>
              <a:effectLst>
                <a:outerShdw blurRad="38100" dist="38100" dir="2700000" algn="tl">
                  <a:srgbClr val="000000">
                    <a:alpha val="43137"/>
                  </a:srgbClr>
                </a:outerShdw>
              </a:effectLst>
            </a:rPr>
            <a:t>Provide guidance on areas and information</a:t>
          </a:r>
          <a:endParaRPr lang="en-US" sz="1800" b="1" dirty="0">
            <a:solidFill>
              <a:srgbClr val="FFFF00"/>
            </a:solidFill>
            <a:effectLst>
              <a:outerShdw blurRad="38100" dist="38100" dir="2700000" algn="tl">
                <a:srgbClr val="000000">
                  <a:alpha val="43137"/>
                </a:srgbClr>
              </a:outerShdw>
            </a:effectLst>
          </a:endParaRPr>
        </a:p>
      </dgm:t>
    </dgm:pt>
    <dgm:pt modelId="{64B6D0DD-BB62-4453-A509-3FEB37717727}" type="parTrans" cxnId="{6BB0DE8D-5AA6-44E7-B845-AE1F3819EB83}">
      <dgm:prSet/>
      <dgm:spPr/>
      <dgm:t>
        <a:bodyPr/>
        <a:lstStyle/>
        <a:p>
          <a:endParaRPr lang="en-US"/>
        </a:p>
      </dgm:t>
    </dgm:pt>
    <dgm:pt modelId="{54E6136A-06E6-475E-822A-C9DC6FA85154}" type="sibTrans" cxnId="{6BB0DE8D-5AA6-44E7-B845-AE1F3819EB83}">
      <dgm:prSet/>
      <dgm:spPr/>
      <dgm:t>
        <a:bodyPr/>
        <a:lstStyle/>
        <a:p>
          <a:endParaRPr lang="en-US"/>
        </a:p>
      </dgm:t>
    </dgm:pt>
    <dgm:pt modelId="{18B3806F-43EC-4602-A78A-239418005D97}" type="pres">
      <dgm:prSet presAssocID="{19741053-8C21-4CB7-8359-B95CD64A6600}" presName="rootnode" presStyleCnt="0">
        <dgm:presLayoutVars>
          <dgm:chMax/>
          <dgm:chPref/>
          <dgm:dir/>
          <dgm:animLvl val="lvl"/>
        </dgm:presLayoutVars>
      </dgm:prSet>
      <dgm:spPr/>
      <dgm:t>
        <a:bodyPr/>
        <a:lstStyle/>
        <a:p>
          <a:endParaRPr lang="en-US"/>
        </a:p>
      </dgm:t>
    </dgm:pt>
    <dgm:pt modelId="{33A76B8B-34DA-4027-B1FD-C5869480A127}" type="pres">
      <dgm:prSet presAssocID="{247A5701-5AC6-452F-8DD4-BE62106B61C3}" presName="composite" presStyleCnt="0"/>
      <dgm:spPr/>
    </dgm:pt>
    <dgm:pt modelId="{06C1B2DA-B010-4969-8B07-B1E03D10E473}" type="pres">
      <dgm:prSet presAssocID="{247A5701-5AC6-452F-8DD4-BE62106B61C3}" presName="bentUpArrow1" presStyleLbl="alignImgPlace1" presStyleIdx="0" presStyleCnt="2"/>
      <dgm:spPr/>
    </dgm:pt>
    <dgm:pt modelId="{BE83001A-6377-4ADA-80DF-3E06AD62AFC0}" type="pres">
      <dgm:prSet presAssocID="{247A5701-5AC6-452F-8DD4-BE62106B61C3}" presName="ParentText" presStyleLbl="node1" presStyleIdx="0" presStyleCnt="3">
        <dgm:presLayoutVars>
          <dgm:chMax val="1"/>
          <dgm:chPref val="1"/>
          <dgm:bulletEnabled val="1"/>
        </dgm:presLayoutVars>
      </dgm:prSet>
      <dgm:spPr/>
      <dgm:t>
        <a:bodyPr/>
        <a:lstStyle/>
        <a:p>
          <a:endParaRPr lang="en-US"/>
        </a:p>
      </dgm:t>
    </dgm:pt>
    <dgm:pt modelId="{D71BFCDB-6BEA-41D0-8D1B-F9B1091334B5}" type="pres">
      <dgm:prSet presAssocID="{247A5701-5AC6-452F-8DD4-BE62106B61C3}" presName="ChildText" presStyleLbl="revTx" presStyleIdx="0" presStyleCnt="3" custScaleX="183630" custLinFactNeighborX="36499" custLinFactNeighborY="3236">
        <dgm:presLayoutVars>
          <dgm:chMax val="0"/>
          <dgm:chPref val="0"/>
          <dgm:bulletEnabled val="1"/>
        </dgm:presLayoutVars>
      </dgm:prSet>
      <dgm:spPr/>
      <dgm:t>
        <a:bodyPr/>
        <a:lstStyle/>
        <a:p>
          <a:endParaRPr lang="en-US"/>
        </a:p>
      </dgm:t>
    </dgm:pt>
    <dgm:pt modelId="{229DDA62-424D-4B39-A720-BEBDC6340721}" type="pres">
      <dgm:prSet presAssocID="{4B06B18E-513E-43EA-AB88-77E1DC12AC0B}" presName="sibTrans" presStyleCnt="0"/>
      <dgm:spPr/>
    </dgm:pt>
    <dgm:pt modelId="{79085A7B-92DB-42EA-8A0A-2579D8DD36DC}" type="pres">
      <dgm:prSet presAssocID="{02C862D7-2168-4BCC-B99E-27457390DC36}" presName="composite" presStyleCnt="0"/>
      <dgm:spPr/>
    </dgm:pt>
    <dgm:pt modelId="{24D052BC-9E92-45D3-A833-F18A94871ECC}" type="pres">
      <dgm:prSet presAssocID="{02C862D7-2168-4BCC-B99E-27457390DC36}" presName="bentUpArrow1" presStyleLbl="alignImgPlace1" presStyleIdx="1" presStyleCnt="2"/>
      <dgm:spPr/>
    </dgm:pt>
    <dgm:pt modelId="{A48C522D-8475-4B75-8077-23CA65D53014}" type="pres">
      <dgm:prSet presAssocID="{02C862D7-2168-4BCC-B99E-27457390DC36}" presName="ParentText" presStyleLbl="node1" presStyleIdx="1" presStyleCnt="3">
        <dgm:presLayoutVars>
          <dgm:chMax val="1"/>
          <dgm:chPref val="1"/>
          <dgm:bulletEnabled val="1"/>
        </dgm:presLayoutVars>
      </dgm:prSet>
      <dgm:spPr/>
      <dgm:t>
        <a:bodyPr/>
        <a:lstStyle/>
        <a:p>
          <a:endParaRPr lang="en-US"/>
        </a:p>
      </dgm:t>
    </dgm:pt>
    <dgm:pt modelId="{48633528-C096-4D50-8585-5B949469FC8B}" type="pres">
      <dgm:prSet presAssocID="{02C862D7-2168-4BCC-B99E-27457390DC36}" presName="ChildText" presStyleLbl="revTx" presStyleIdx="1" presStyleCnt="3" custScaleX="162042" custLinFactNeighborX="35240" custLinFactNeighborY="1618">
        <dgm:presLayoutVars>
          <dgm:chMax val="0"/>
          <dgm:chPref val="0"/>
          <dgm:bulletEnabled val="1"/>
        </dgm:presLayoutVars>
      </dgm:prSet>
      <dgm:spPr/>
      <dgm:t>
        <a:bodyPr/>
        <a:lstStyle/>
        <a:p>
          <a:endParaRPr lang="en-US"/>
        </a:p>
      </dgm:t>
    </dgm:pt>
    <dgm:pt modelId="{52264FC1-1882-4B79-97E1-8BDF618D7FD5}" type="pres">
      <dgm:prSet presAssocID="{ECF9D502-A4E9-459E-8F26-25014844E1D9}" presName="sibTrans" presStyleCnt="0"/>
      <dgm:spPr/>
    </dgm:pt>
    <dgm:pt modelId="{CD175537-AF26-43EE-914C-B53621994CCE}" type="pres">
      <dgm:prSet presAssocID="{C59BF8C8-D48B-442E-8A63-7C5DB5D50E99}" presName="composite" presStyleCnt="0"/>
      <dgm:spPr/>
    </dgm:pt>
    <dgm:pt modelId="{BEC5AC54-0485-468B-9298-9AEE7B0270C4}" type="pres">
      <dgm:prSet presAssocID="{C59BF8C8-D48B-442E-8A63-7C5DB5D50E99}" presName="ParentText" presStyleLbl="node1" presStyleIdx="2" presStyleCnt="3">
        <dgm:presLayoutVars>
          <dgm:chMax val="1"/>
          <dgm:chPref val="1"/>
          <dgm:bulletEnabled val="1"/>
        </dgm:presLayoutVars>
      </dgm:prSet>
      <dgm:spPr/>
      <dgm:t>
        <a:bodyPr/>
        <a:lstStyle/>
        <a:p>
          <a:endParaRPr lang="en-US"/>
        </a:p>
      </dgm:t>
    </dgm:pt>
    <dgm:pt modelId="{D13B976F-9CA0-489E-B202-1A35C9B8C163}" type="pres">
      <dgm:prSet presAssocID="{C59BF8C8-D48B-442E-8A63-7C5DB5D50E99}" presName="FinalChildText" presStyleLbl="revTx" presStyleIdx="2" presStyleCnt="3" custScaleX="155497" custLinFactNeighborX="30785" custLinFactNeighborY="-4854">
        <dgm:presLayoutVars>
          <dgm:chMax val="0"/>
          <dgm:chPref val="0"/>
          <dgm:bulletEnabled val="1"/>
        </dgm:presLayoutVars>
      </dgm:prSet>
      <dgm:spPr/>
      <dgm:t>
        <a:bodyPr/>
        <a:lstStyle/>
        <a:p>
          <a:endParaRPr lang="en-US"/>
        </a:p>
      </dgm:t>
    </dgm:pt>
  </dgm:ptLst>
  <dgm:cxnLst>
    <dgm:cxn modelId="{265FEDE5-9382-4A50-85C7-353C60DA5241}" srcId="{19741053-8C21-4CB7-8359-B95CD64A6600}" destId="{C59BF8C8-D48B-442E-8A63-7C5DB5D50E99}" srcOrd="2" destOrd="0" parTransId="{1BE3FBBA-425A-49D3-A17B-E8EE6DB2BB97}" sibTransId="{2A18437A-9A0B-4808-888C-D6EBEFA6105C}"/>
    <dgm:cxn modelId="{CDF5E484-9672-4832-9943-194F761D3CCF}" srcId="{247A5701-5AC6-452F-8DD4-BE62106B61C3}" destId="{E728D343-B9B2-40F0-AD10-05E9CADD4F54}" srcOrd="0" destOrd="0" parTransId="{CFA2FBC4-6C7C-46B9-B550-C2252E84FB01}" sibTransId="{BC794984-BAFE-4C6E-8440-9E319E919CC2}"/>
    <dgm:cxn modelId="{4612586F-3260-42ED-B5E6-7C5B26DB008C}" type="presOf" srcId="{19741053-8C21-4CB7-8359-B95CD64A6600}" destId="{18B3806F-43EC-4602-A78A-239418005D97}" srcOrd="0" destOrd="0" presId="urn:microsoft.com/office/officeart/2005/8/layout/StepDownProcess"/>
    <dgm:cxn modelId="{C90FA229-5DEF-4824-A882-AF8B0603B702}" type="presOf" srcId="{247A5701-5AC6-452F-8DD4-BE62106B61C3}" destId="{BE83001A-6377-4ADA-80DF-3E06AD62AFC0}" srcOrd="0" destOrd="0" presId="urn:microsoft.com/office/officeart/2005/8/layout/StepDownProcess"/>
    <dgm:cxn modelId="{6BB0DE8D-5AA6-44E7-B845-AE1F3819EB83}" srcId="{C59BF8C8-D48B-442E-8A63-7C5DB5D50E99}" destId="{7C5E2554-636E-42E2-8FDA-5452BA77DA51}" srcOrd="0" destOrd="0" parTransId="{64B6D0DD-BB62-4453-A509-3FEB37717727}" sibTransId="{54E6136A-06E6-475E-822A-C9DC6FA85154}"/>
    <dgm:cxn modelId="{4CE1194E-149C-4F7D-9E97-595BB7D5AFCE}" type="presOf" srcId="{02C862D7-2168-4BCC-B99E-27457390DC36}" destId="{A48C522D-8475-4B75-8077-23CA65D53014}" srcOrd="0" destOrd="0" presId="urn:microsoft.com/office/officeart/2005/8/layout/StepDownProcess"/>
    <dgm:cxn modelId="{D05432F9-A13A-4E0F-A208-0FBB56A22B99}" type="presOf" srcId="{E728D343-B9B2-40F0-AD10-05E9CADD4F54}" destId="{D71BFCDB-6BEA-41D0-8D1B-F9B1091334B5}" srcOrd="0" destOrd="0" presId="urn:microsoft.com/office/officeart/2005/8/layout/StepDownProcess"/>
    <dgm:cxn modelId="{810731B7-4654-4EEB-B747-6A437A3CDBD2}" type="presOf" srcId="{C95F53E5-1C89-4710-916B-B365C5E136F5}" destId="{48633528-C096-4D50-8585-5B949469FC8B}" srcOrd="0" destOrd="0" presId="urn:microsoft.com/office/officeart/2005/8/layout/StepDownProcess"/>
    <dgm:cxn modelId="{DDEE4F3D-6070-4E2E-A628-7083586F5A91}" srcId="{19741053-8C21-4CB7-8359-B95CD64A6600}" destId="{247A5701-5AC6-452F-8DD4-BE62106B61C3}" srcOrd="0" destOrd="0" parTransId="{69408182-917C-4CD1-9D4B-C91F772229B2}" sibTransId="{4B06B18E-513E-43EA-AB88-77E1DC12AC0B}"/>
    <dgm:cxn modelId="{8941AC62-AF5A-4360-908B-8DED55B0F18C}" type="presOf" srcId="{7C5E2554-636E-42E2-8FDA-5452BA77DA51}" destId="{D13B976F-9CA0-489E-B202-1A35C9B8C163}" srcOrd="0" destOrd="0" presId="urn:microsoft.com/office/officeart/2005/8/layout/StepDownProcess"/>
    <dgm:cxn modelId="{D573D373-8261-4B59-8796-D51321B5E829}" srcId="{02C862D7-2168-4BCC-B99E-27457390DC36}" destId="{C95F53E5-1C89-4710-916B-B365C5E136F5}" srcOrd="0" destOrd="0" parTransId="{ED3466DF-481A-4858-A4AE-7C288E6BD215}" sibTransId="{FA4957A5-9E88-41B0-A422-17B4C3974C82}"/>
    <dgm:cxn modelId="{92263889-8B97-49B4-8DA7-AE05A26B4E79}" srcId="{19741053-8C21-4CB7-8359-B95CD64A6600}" destId="{02C862D7-2168-4BCC-B99E-27457390DC36}" srcOrd="1" destOrd="0" parTransId="{C289F91C-60F7-46DE-897F-82622CE47A27}" sibTransId="{ECF9D502-A4E9-459E-8F26-25014844E1D9}"/>
    <dgm:cxn modelId="{3B9B73D1-038D-44BD-9D03-A412D6C72B66}" type="presOf" srcId="{C59BF8C8-D48B-442E-8A63-7C5DB5D50E99}" destId="{BEC5AC54-0485-468B-9298-9AEE7B0270C4}" srcOrd="0" destOrd="0" presId="urn:microsoft.com/office/officeart/2005/8/layout/StepDownProcess"/>
    <dgm:cxn modelId="{7AC40628-1DE7-4DAD-88A3-57BE69CBBB11}" type="presParOf" srcId="{18B3806F-43EC-4602-A78A-239418005D97}" destId="{33A76B8B-34DA-4027-B1FD-C5869480A127}" srcOrd="0" destOrd="0" presId="urn:microsoft.com/office/officeart/2005/8/layout/StepDownProcess"/>
    <dgm:cxn modelId="{06ADEBCB-1126-43A4-B6E9-F837B35A8F22}" type="presParOf" srcId="{33A76B8B-34DA-4027-B1FD-C5869480A127}" destId="{06C1B2DA-B010-4969-8B07-B1E03D10E473}" srcOrd="0" destOrd="0" presId="urn:microsoft.com/office/officeart/2005/8/layout/StepDownProcess"/>
    <dgm:cxn modelId="{B19AC54C-B144-45F1-ABBB-63911714B8DF}" type="presParOf" srcId="{33A76B8B-34DA-4027-B1FD-C5869480A127}" destId="{BE83001A-6377-4ADA-80DF-3E06AD62AFC0}" srcOrd="1" destOrd="0" presId="urn:microsoft.com/office/officeart/2005/8/layout/StepDownProcess"/>
    <dgm:cxn modelId="{9B3B612A-6EE1-42A8-9B6C-2F0F22D976A8}" type="presParOf" srcId="{33A76B8B-34DA-4027-B1FD-C5869480A127}" destId="{D71BFCDB-6BEA-41D0-8D1B-F9B1091334B5}" srcOrd="2" destOrd="0" presId="urn:microsoft.com/office/officeart/2005/8/layout/StepDownProcess"/>
    <dgm:cxn modelId="{623F517E-5887-4A61-BD1B-13EBAE284358}" type="presParOf" srcId="{18B3806F-43EC-4602-A78A-239418005D97}" destId="{229DDA62-424D-4B39-A720-BEBDC6340721}" srcOrd="1" destOrd="0" presId="urn:microsoft.com/office/officeart/2005/8/layout/StepDownProcess"/>
    <dgm:cxn modelId="{8627B648-AAAA-4F43-A5C2-3CA7E605D2FC}" type="presParOf" srcId="{18B3806F-43EC-4602-A78A-239418005D97}" destId="{79085A7B-92DB-42EA-8A0A-2579D8DD36DC}" srcOrd="2" destOrd="0" presId="urn:microsoft.com/office/officeart/2005/8/layout/StepDownProcess"/>
    <dgm:cxn modelId="{B2016281-ADC4-4A51-A0D7-8C0752F08BF7}" type="presParOf" srcId="{79085A7B-92DB-42EA-8A0A-2579D8DD36DC}" destId="{24D052BC-9E92-45D3-A833-F18A94871ECC}" srcOrd="0" destOrd="0" presId="urn:microsoft.com/office/officeart/2005/8/layout/StepDownProcess"/>
    <dgm:cxn modelId="{24097E1D-183C-4477-8EAC-9C2C1750F9A4}" type="presParOf" srcId="{79085A7B-92DB-42EA-8A0A-2579D8DD36DC}" destId="{A48C522D-8475-4B75-8077-23CA65D53014}" srcOrd="1" destOrd="0" presId="urn:microsoft.com/office/officeart/2005/8/layout/StepDownProcess"/>
    <dgm:cxn modelId="{5CF2DDE5-2B0D-48F0-8B09-51BEA9FD24C9}" type="presParOf" srcId="{79085A7B-92DB-42EA-8A0A-2579D8DD36DC}" destId="{48633528-C096-4D50-8585-5B949469FC8B}" srcOrd="2" destOrd="0" presId="urn:microsoft.com/office/officeart/2005/8/layout/StepDownProcess"/>
    <dgm:cxn modelId="{9F22C44E-4DB7-4FCE-BB78-F0A30294FBEB}" type="presParOf" srcId="{18B3806F-43EC-4602-A78A-239418005D97}" destId="{52264FC1-1882-4B79-97E1-8BDF618D7FD5}" srcOrd="3" destOrd="0" presId="urn:microsoft.com/office/officeart/2005/8/layout/StepDownProcess"/>
    <dgm:cxn modelId="{1E587F27-8002-4BC1-AC4A-CCBCE92A1420}" type="presParOf" srcId="{18B3806F-43EC-4602-A78A-239418005D97}" destId="{CD175537-AF26-43EE-914C-B53621994CCE}" srcOrd="4" destOrd="0" presId="urn:microsoft.com/office/officeart/2005/8/layout/StepDownProcess"/>
    <dgm:cxn modelId="{DD422F5D-7AF6-4D9F-BA89-07E6414862D9}" type="presParOf" srcId="{CD175537-AF26-43EE-914C-B53621994CCE}" destId="{BEC5AC54-0485-468B-9298-9AEE7B0270C4}" srcOrd="0" destOrd="0" presId="urn:microsoft.com/office/officeart/2005/8/layout/StepDownProcess"/>
    <dgm:cxn modelId="{7F13E983-2637-453F-8D4C-CB6FC716BD9D}" type="presParOf" srcId="{CD175537-AF26-43EE-914C-B53621994CCE}" destId="{D13B976F-9CA0-489E-B202-1A35C9B8C163}"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10/4/2020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10/4/2020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 b="-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154547"/>
            <a:ext cx="12192000" cy="4043965"/>
          </a:xfrm>
        </p:spPr>
        <p:txBody>
          <a:bodyPr/>
          <a:lstStyle/>
          <a:p>
            <a:pPr algn="ctr"/>
            <a:r>
              <a:rPr lang="en-US" sz="8800" b="1" dirty="0" smtClean="0">
                <a:solidFill>
                  <a:schemeClr val="accent3">
                    <a:lumMod val="60000"/>
                    <a:lumOff val="40000"/>
                  </a:schemeClr>
                </a:solidFill>
                <a:latin typeface="Jokerman" panose="04090605060D06020702" pitchFamily="82" charset="0"/>
              </a:rPr>
              <a:t>EIROP</a:t>
            </a:r>
            <a:r>
              <a:rPr lang="en-US" sz="8800" b="1" dirty="0" smtClean="0">
                <a:solidFill>
                  <a:schemeClr val="accent2">
                    <a:lumMod val="20000"/>
                    <a:lumOff val="80000"/>
                  </a:schemeClr>
                </a:solidFill>
                <a:latin typeface="Jokerman" panose="04090605060D06020702" pitchFamily="82" charset="0"/>
              </a:rPr>
              <a:t/>
            </a:r>
            <a:br>
              <a:rPr lang="en-US" sz="8800" b="1" dirty="0" smtClean="0">
                <a:solidFill>
                  <a:schemeClr val="accent2">
                    <a:lumMod val="20000"/>
                    <a:lumOff val="80000"/>
                  </a:schemeClr>
                </a:solidFill>
                <a:latin typeface="Jokerman" panose="04090605060D06020702" pitchFamily="82" charset="0"/>
              </a:rPr>
            </a:br>
            <a:r>
              <a:rPr lang="en-US" sz="4000" dirty="0">
                <a:solidFill>
                  <a:schemeClr val="tx1">
                    <a:lumMod val="95000"/>
                  </a:schemeClr>
                </a:solidFill>
                <a:latin typeface="Colonna MT" panose="04020805060202030203" pitchFamily="82" charset="0"/>
              </a:rPr>
              <a:t>Action Before the biological tragedy</a:t>
            </a:r>
            <a:r>
              <a:rPr lang="en-US" sz="8800" dirty="0">
                <a:solidFill>
                  <a:schemeClr val="accent1">
                    <a:lumMod val="20000"/>
                    <a:lumOff val="80000"/>
                  </a:schemeClr>
                </a:solidFill>
              </a:rPr>
              <a:t/>
            </a:r>
            <a:br>
              <a:rPr lang="en-US" sz="8800" dirty="0">
                <a:solidFill>
                  <a:schemeClr val="accent1">
                    <a:lumMod val="20000"/>
                    <a:lumOff val="80000"/>
                  </a:schemeClr>
                </a:solidFill>
              </a:rPr>
            </a:br>
            <a:endParaRPr lang="en-US" sz="8800" b="1" dirty="0">
              <a:solidFill>
                <a:schemeClr val="accent2">
                  <a:lumMod val="20000"/>
                  <a:lumOff val="80000"/>
                </a:schemeClr>
              </a:solidFill>
              <a:latin typeface="Jokerman" panose="04090605060D06020702" pitchFamily="82" charset="0"/>
            </a:endParaRPr>
          </a:p>
        </p:txBody>
      </p:sp>
      <p:sp>
        <p:nvSpPr>
          <p:cNvPr id="3" name="Subtitle 2"/>
          <p:cNvSpPr>
            <a:spLocks noGrp="1"/>
          </p:cNvSpPr>
          <p:nvPr>
            <p:ph type="subTitle" idx="1"/>
          </p:nvPr>
        </p:nvSpPr>
        <p:spPr>
          <a:xfrm>
            <a:off x="0" y="4649273"/>
            <a:ext cx="12191999" cy="1751528"/>
          </a:xfrm>
        </p:spPr>
        <p:txBody>
          <a:bodyPr>
            <a:normAutofit lnSpcReduction="10000"/>
          </a:bodyPr>
          <a:lstStyle/>
          <a:p>
            <a:pPr algn="ctr"/>
            <a:endParaRPr lang="en-US" dirty="0" smtClean="0"/>
          </a:p>
          <a:p>
            <a:pPr algn="ctr"/>
            <a:r>
              <a:rPr lang="en-US" dirty="0" smtClean="0">
                <a:solidFill>
                  <a:schemeClr val="tx2"/>
                </a:solidFill>
                <a:latin typeface="Castellar" panose="020A0402060406010301" pitchFamily="18" charset="0"/>
              </a:rPr>
              <a:t>Shehan, Sarala and shyamali</a:t>
            </a:r>
          </a:p>
          <a:p>
            <a:pPr algn="ctr"/>
            <a:endParaRPr lang="en-US" dirty="0">
              <a:solidFill>
                <a:schemeClr val="tx2"/>
              </a:solidFill>
              <a:latin typeface="Castellar" panose="020A0402060406010301" pitchFamily="18" charset="0"/>
            </a:endParaRPr>
          </a:p>
          <a:p>
            <a:pPr algn="ctr"/>
            <a:r>
              <a:rPr lang="en-US" sz="2800" dirty="0" smtClean="0">
                <a:solidFill>
                  <a:schemeClr val="bg2">
                    <a:lumMod val="60000"/>
                    <a:lumOff val="40000"/>
                  </a:schemeClr>
                </a:solidFill>
                <a:latin typeface="Comic Sans MS" panose="030F0702030302020204" pitchFamily="66" charset="0"/>
              </a:rPr>
              <a:t>October 2020</a:t>
            </a:r>
          </a:p>
          <a:p>
            <a:pPr algn="ctr"/>
            <a:endParaRPr lang="en-US" sz="2800" dirty="0">
              <a:solidFill>
                <a:schemeClr val="accent3">
                  <a:lumMod val="60000"/>
                  <a:lumOff val="40000"/>
                </a:schemeClr>
              </a:solidFill>
              <a:latin typeface="Comic Sans MS" panose="030F0702030302020204" pitchFamily="66" charset="0"/>
            </a:endParaRPr>
          </a:p>
          <a:p>
            <a:pPr algn="ctr"/>
            <a:endParaRPr lang="en-US" sz="2800" dirty="0" smtClean="0">
              <a:solidFill>
                <a:schemeClr val="accent3">
                  <a:lumMod val="60000"/>
                  <a:lumOff val="40000"/>
                </a:schemeClr>
              </a:solidFill>
              <a:latin typeface="Comic Sans MS" panose="030F0702030302020204" pitchFamily="66" charset="0"/>
            </a:endParaRPr>
          </a:p>
          <a:p>
            <a:pPr algn="ctr"/>
            <a:endParaRPr lang="en-US" sz="2800" dirty="0">
              <a:solidFill>
                <a:schemeClr val="accent3">
                  <a:lumMod val="60000"/>
                  <a:lumOff val="40000"/>
                </a:schemeClr>
              </a:solidFill>
              <a:latin typeface="Comic Sans MS" panose="030F0702030302020204" pitchFamily="66" charset="0"/>
            </a:endParaRPr>
          </a:p>
          <a:p>
            <a:pPr algn="ctr"/>
            <a:endParaRPr lang="en-US" sz="2800" dirty="0" smtClean="0">
              <a:solidFill>
                <a:schemeClr val="accent3">
                  <a:lumMod val="60000"/>
                  <a:lumOff val="40000"/>
                </a:schemeClr>
              </a:solidFill>
              <a:latin typeface="Comic Sans MS" panose="030F0702030302020204" pitchFamily="66" charset="0"/>
            </a:endParaRPr>
          </a:p>
          <a:p>
            <a:pPr algn="ctr"/>
            <a:endParaRPr lang="en-US" sz="2800" dirty="0">
              <a:solidFill>
                <a:schemeClr val="accent3">
                  <a:lumMod val="60000"/>
                  <a:lumOff val="40000"/>
                </a:schemeClr>
              </a:solidFill>
              <a:latin typeface="Comic Sans MS" panose="030F0702030302020204" pitchFamily="66" charset="0"/>
            </a:endParaRPr>
          </a:p>
        </p:txBody>
      </p:sp>
      <p:pic>
        <p:nvPicPr>
          <p:cNvPr id="4" name="Picture 3"/>
          <p:cNvPicPr>
            <a:picLocks noChangeAspect="1"/>
          </p:cNvPicPr>
          <p:nvPr/>
        </p:nvPicPr>
        <p:blipFill>
          <a:blip r:embed="rId3"/>
          <a:stretch>
            <a:fillRect/>
          </a:stretch>
        </p:blipFill>
        <p:spPr>
          <a:xfrm>
            <a:off x="4916304" y="3013436"/>
            <a:ext cx="2359390" cy="2117939"/>
          </a:xfrm>
          <a:prstGeom prst="rect">
            <a:avLst/>
          </a:prstGeom>
        </p:spPr>
      </p:pic>
    </p:spTree>
    <p:extLst>
      <p:ext uri="{BB962C8B-B14F-4D97-AF65-F5344CB8AC3E}">
        <p14:creationId xmlns:p14="http://schemas.microsoft.com/office/powerpoint/2010/main" val="1849715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661555" y="536864"/>
            <a:ext cx="8118763" cy="769441"/>
          </a:xfrm>
          <a:prstGeom prst="rect">
            <a:avLst/>
          </a:prstGeom>
          <a:noFill/>
        </p:spPr>
        <p:txBody>
          <a:bodyPr wrap="square" rtlCol="0">
            <a:spAutoFit/>
          </a:bodyPr>
          <a:lstStyle/>
          <a:p>
            <a:r>
              <a:rPr lang="en-US" sz="4400" b="1" dirty="0" smtClean="0">
                <a:solidFill>
                  <a:srgbClr val="C00000"/>
                </a:solidFill>
              </a:rPr>
              <a:t>Beneficiaries</a:t>
            </a:r>
          </a:p>
        </p:txBody>
      </p:sp>
      <p:sp>
        <p:nvSpPr>
          <p:cNvPr id="3" name="TextBox 2"/>
          <p:cNvSpPr txBox="1"/>
          <p:nvPr/>
        </p:nvSpPr>
        <p:spPr>
          <a:xfrm>
            <a:off x="1404505" y="2419350"/>
            <a:ext cx="10063595" cy="3539430"/>
          </a:xfrm>
          <a:prstGeom prst="rect">
            <a:avLst/>
          </a:prstGeom>
          <a:noFill/>
        </p:spPr>
        <p:txBody>
          <a:bodyPr wrap="square" rtlCol="0">
            <a:spAutoFit/>
          </a:bodyPr>
          <a:lstStyle/>
          <a:p>
            <a:r>
              <a:rPr lang="en-US" sz="4000" dirty="0" smtClean="0">
                <a:solidFill>
                  <a:srgbClr val="FFC000"/>
                </a:solidFill>
              </a:rPr>
              <a:t>The parties who receive benefits from our project</a:t>
            </a:r>
          </a:p>
          <a:p>
            <a:pPr marL="571500" indent="-571500">
              <a:buFont typeface="Wingdings" panose="05000000000000000000" pitchFamily="2" charset="2"/>
              <a:buChar char="Ø"/>
            </a:pPr>
            <a:r>
              <a:rPr lang="en-US" sz="3600" dirty="0" smtClean="0"/>
              <a:t>Scientists</a:t>
            </a:r>
          </a:p>
          <a:p>
            <a:pPr marL="571500" indent="-571500">
              <a:buFont typeface="Wingdings" panose="05000000000000000000" pitchFamily="2" charset="2"/>
              <a:buChar char="Ø"/>
            </a:pPr>
            <a:r>
              <a:rPr lang="en-US" sz="3600" dirty="0" smtClean="0"/>
              <a:t>Environmental organizations and authorities</a:t>
            </a:r>
          </a:p>
          <a:p>
            <a:pPr marL="571500" indent="-571500">
              <a:buFont typeface="Wingdings" panose="05000000000000000000" pitchFamily="2" charset="2"/>
              <a:buChar char="Ø"/>
            </a:pPr>
            <a:r>
              <a:rPr lang="en-US" sz="3600" dirty="0" smtClean="0"/>
              <a:t>medias</a:t>
            </a:r>
          </a:p>
        </p:txBody>
      </p:sp>
    </p:spTree>
    <p:extLst>
      <p:ext uri="{BB962C8B-B14F-4D97-AF65-F5344CB8AC3E}">
        <p14:creationId xmlns:p14="http://schemas.microsoft.com/office/powerpoint/2010/main" val="3329306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124691" y="277092"/>
            <a:ext cx="6483927" cy="707886"/>
          </a:xfrm>
          <a:prstGeom prst="rect">
            <a:avLst/>
          </a:prstGeom>
          <a:noFill/>
        </p:spPr>
        <p:txBody>
          <a:bodyPr wrap="square" rtlCol="0">
            <a:spAutoFit/>
          </a:bodyPr>
          <a:lstStyle/>
          <a:p>
            <a:r>
              <a:rPr lang="en-US" sz="4000" b="1" dirty="0" smtClean="0">
                <a:solidFill>
                  <a:srgbClr val="FFC000"/>
                </a:solidFill>
              </a:rPr>
              <a:t>Future steps</a:t>
            </a:r>
            <a:endParaRPr lang="en-US" sz="4000" b="1" dirty="0">
              <a:solidFill>
                <a:srgbClr val="FFC000"/>
              </a:solidFill>
            </a:endParaRPr>
          </a:p>
        </p:txBody>
      </p:sp>
      <p:sp>
        <p:nvSpPr>
          <p:cNvPr id="3" name="Flowchart: Alternate Process 2"/>
          <p:cNvSpPr/>
          <p:nvPr/>
        </p:nvSpPr>
        <p:spPr>
          <a:xfrm>
            <a:off x="1025236" y="1274618"/>
            <a:ext cx="10002982" cy="5237018"/>
          </a:xfrm>
          <a:prstGeom prst="flowChartAlternateProcess">
            <a:avLst/>
          </a:prstGeom>
          <a:solidFill>
            <a:schemeClr val="bg2">
              <a:lumMod val="20000"/>
              <a:lumOff val="8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buFont typeface="Wingdings" panose="05000000000000000000" pitchFamily="2" charset="2"/>
              <a:buChar char="Ø"/>
            </a:pPr>
            <a:r>
              <a:rPr lang="en-US" sz="2800" b="1" dirty="0">
                <a:solidFill>
                  <a:schemeClr val="bg1"/>
                </a:solidFill>
              </a:rPr>
              <a:t>To filter the convenient data from global data and satellite, statistical analyzing and machine learning.</a:t>
            </a:r>
          </a:p>
          <a:p>
            <a:pPr marL="457200" lvl="0" indent="-457200">
              <a:buFont typeface="Wingdings" panose="05000000000000000000" pitchFamily="2" charset="2"/>
              <a:buChar char="Ø"/>
            </a:pPr>
            <a:r>
              <a:rPr lang="en-US" sz="2800" b="1" dirty="0">
                <a:solidFill>
                  <a:schemeClr val="bg1"/>
                </a:solidFill>
              </a:rPr>
              <a:t>Develop to the web application level</a:t>
            </a:r>
          </a:p>
          <a:p>
            <a:pPr marL="457200" lvl="0" indent="-457200">
              <a:buFont typeface="Wingdings" panose="05000000000000000000" pitchFamily="2" charset="2"/>
              <a:buChar char="Ø"/>
            </a:pPr>
            <a:r>
              <a:rPr lang="en-US" sz="2800" b="1" dirty="0">
                <a:solidFill>
                  <a:schemeClr val="bg1"/>
                </a:solidFill>
              </a:rPr>
              <a:t>Develop to the mobile app level</a:t>
            </a:r>
          </a:p>
          <a:p>
            <a:pPr marL="457200" lvl="0" indent="-457200">
              <a:buFont typeface="Wingdings" panose="05000000000000000000" pitchFamily="2" charset="2"/>
              <a:buChar char="Ø"/>
            </a:pPr>
            <a:r>
              <a:rPr lang="en-US" sz="2800" b="1" dirty="0">
                <a:solidFill>
                  <a:schemeClr val="bg1"/>
                </a:solidFill>
              </a:rPr>
              <a:t>Develop to a hardware level </a:t>
            </a:r>
            <a:endParaRPr lang="en-US" sz="2800" b="1" dirty="0" smtClean="0">
              <a:solidFill>
                <a:schemeClr val="bg1"/>
              </a:solidFill>
            </a:endParaRPr>
          </a:p>
          <a:p>
            <a:pPr marL="457200" lvl="0" indent="-457200">
              <a:buFont typeface="Wingdings" panose="05000000000000000000" pitchFamily="2" charset="2"/>
              <a:buChar char="Ø"/>
            </a:pPr>
            <a:r>
              <a:rPr lang="en-US" sz="2800" b="1" dirty="0">
                <a:solidFill>
                  <a:schemeClr val="bg1"/>
                </a:solidFill>
              </a:rPr>
              <a:t>Extend the users range</a:t>
            </a:r>
          </a:p>
          <a:p>
            <a:pPr marL="457200" lvl="0" indent="-457200">
              <a:buFont typeface="Wingdings" panose="05000000000000000000" pitchFamily="2" charset="2"/>
              <a:buChar char="Ø"/>
            </a:pPr>
            <a:r>
              <a:rPr lang="en-US" sz="2800" b="1" dirty="0">
                <a:solidFill>
                  <a:schemeClr val="bg1"/>
                </a:solidFill>
              </a:rPr>
              <a:t>Extend the considering environments to a global level.</a:t>
            </a:r>
          </a:p>
          <a:p>
            <a:pPr marL="457200" lvl="0" indent="-457200">
              <a:buFont typeface="Wingdings" panose="05000000000000000000" pitchFamily="2" charset="2"/>
              <a:buChar char="Ø"/>
            </a:pPr>
            <a:r>
              <a:rPr lang="en-US" sz="2800" b="1" dirty="0">
                <a:solidFill>
                  <a:schemeClr val="bg1"/>
                </a:solidFill>
              </a:rPr>
              <a:t>Extend the applicable biological categories</a:t>
            </a:r>
          </a:p>
          <a:p>
            <a:pPr algn="ctr"/>
            <a:endParaRPr lang="en-US" dirty="0"/>
          </a:p>
        </p:txBody>
      </p:sp>
    </p:spTree>
    <p:extLst>
      <p:ext uri="{BB962C8B-B14F-4D97-AF65-F5344CB8AC3E}">
        <p14:creationId xmlns:p14="http://schemas.microsoft.com/office/powerpoint/2010/main" val="3046143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4585855" y="422564"/>
            <a:ext cx="7606145" cy="707886"/>
          </a:xfrm>
          <a:prstGeom prst="rect">
            <a:avLst/>
          </a:prstGeom>
          <a:noFill/>
        </p:spPr>
        <p:txBody>
          <a:bodyPr wrap="square" rtlCol="0">
            <a:spAutoFit/>
          </a:bodyPr>
          <a:lstStyle/>
          <a:p>
            <a:r>
              <a:rPr lang="en-US" sz="4000" dirty="0" smtClean="0">
                <a:latin typeface="Comic Sans MS" panose="030F0702030302020204" pitchFamily="66" charset="0"/>
              </a:rPr>
              <a:t>Team</a:t>
            </a:r>
            <a:r>
              <a:rPr lang="en-US" sz="4000" dirty="0" smtClean="0"/>
              <a:t> </a:t>
            </a:r>
            <a:r>
              <a:rPr lang="en-US" sz="4000" b="1" dirty="0" smtClean="0">
                <a:latin typeface="Bodoni MT Black" panose="02070A03080606020203" pitchFamily="18" charset="0"/>
              </a:rPr>
              <a:t>EIROP</a:t>
            </a:r>
            <a:endParaRPr lang="en-US" sz="4000" b="1" dirty="0">
              <a:latin typeface="Bodoni MT Black" panose="02070A03080606020203"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16" y="1524000"/>
            <a:ext cx="2429189" cy="40451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999" y="1524000"/>
            <a:ext cx="2590801" cy="4045101"/>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8497" t="44510" r="21722"/>
          <a:stretch/>
        </p:blipFill>
        <p:spPr>
          <a:xfrm>
            <a:off x="7570693" y="1590003"/>
            <a:ext cx="2810435" cy="3913093"/>
          </a:xfrm>
          <a:prstGeom prst="rect">
            <a:avLst/>
          </a:prstGeom>
        </p:spPr>
      </p:pic>
    </p:spTree>
    <p:extLst>
      <p:ext uri="{BB962C8B-B14F-4D97-AF65-F5344CB8AC3E}">
        <p14:creationId xmlns:p14="http://schemas.microsoft.com/office/powerpoint/2010/main" val="3544877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b="-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118" y="393744"/>
            <a:ext cx="5376618" cy="35057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p:cNvSpPr/>
          <p:nvPr/>
        </p:nvSpPr>
        <p:spPr>
          <a:xfrm>
            <a:off x="1429601" y="4754572"/>
            <a:ext cx="9262472" cy="707886"/>
          </a:xfrm>
          <a:prstGeom prst="rect">
            <a:avLst/>
          </a:prstGeom>
          <a:noFill/>
        </p:spPr>
        <p:txBody>
          <a:bodyPr wrap="none" lIns="91440" tIns="45720" rIns="91440" bIns="45720">
            <a:spAutoFit/>
          </a:bodyPr>
          <a:lstStyle/>
          <a:p>
            <a:pPr algn="ctr"/>
            <a:r>
              <a:rPr lang="en-US" sz="4000" b="1" dirty="0" smtClean="0">
                <a:ln w="9525">
                  <a:solidFill>
                    <a:schemeClr val="bg1"/>
                  </a:solidFill>
                  <a:prstDash val="solid"/>
                </a:ln>
                <a:solidFill>
                  <a:schemeClr val="tx2">
                    <a:lumMod val="90000"/>
                  </a:schemeClr>
                </a:solidFill>
                <a:effectLst>
                  <a:outerShdw blurRad="12700" dist="38100" dir="2700000" algn="tl" rotWithShape="0">
                    <a:schemeClr val="bg1">
                      <a:lumMod val="50000"/>
                    </a:schemeClr>
                  </a:outerShdw>
                </a:effectLst>
              </a:rPr>
              <a:t>Exploring Infinity Realms of Possibility</a:t>
            </a:r>
            <a:endParaRPr lang="en-US" sz="4000" b="1" cap="none" spc="0" dirty="0">
              <a:ln w="9525">
                <a:solidFill>
                  <a:schemeClr val="bg1"/>
                </a:solidFill>
                <a:prstDash val="solid"/>
              </a:ln>
              <a:solidFill>
                <a:schemeClr val="tx2">
                  <a:lumMod val="90000"/>
                </a:schemeClr>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48336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7982" y="452718"/>
            <a:ext cx="11554691" cy="6025355"/>
          </a:xfrm>
        </p:spPr>
        <p:txBody>
          <a:bodyPr/>
          <a:lstStyle/>
          <a:p>
            <a:r>
              <a:rPr lang="en-US" dirty="0">
                <a:solidFill>
                  <a:schemeClr val="accent1">
                    <a:lumMod val="40000"/>
                    <a:lumOff val="60000"/>
                  </a:schemeClr>
                </a:solidFill>
                <a:latin typeface="Centaur" panose="02030504050205020304" pitchFamily="18" charset="0"/>
              </a:rPr>
              <a:t>THE CHALLENGE: </a:t>
            </a:r>
            <a:r>
              <a:rPr lang="en-US" b="1" dirty="0">
                <a:solidFill>
                  <a:srgbClr val="C00000"/>
                </a:solidFill>
                <a:latin typeface="Centaur" panose="02030504050205020304" pitchFamily="18" charset="0"/>
              </a:rPr>
              <a:t>Scanning for </a:t>
            </a:r>
            <a:r>
              <a:rPr lang="en-US" b="1" dirty="0" smtClean="0">
                <a:solidFill>
                  <a:srgbClr val="C00000"/>
                </a:solidFill>
                <a:latin typeface="Centaur" panose="02030504050205020304" pitchFamily="18" charset="0"/>
              </a:rPr>
              <a:t>Lifeforms</a:t>
            </a:r>
            <a:r>
              <a:rPr lang="en-US" dirty="0" smtClean="0">
                <a:latin typeface="Centaur" panose="02030504050205020304" pitchFamily="18" charset="0"/>
              </a:rPr>
              <a:t/>
            </a:r>
            <a:br>
              <a:rPr lang="en-US" dirty="0" smtClean="0">
                <a:latin typeface="Centaur" panose="02030504050205020304" pitchFamily="18" charset="0"/>
              </a:rPr>
            </a:br>
            <a:r>
              <a:rPr lang="en-US" dirty="0">
                <a:latin typeface="Centaur" panose="02030504050205020304" pitchFamily="18" charset="0"/>
              </a:rPr>
              <a:t/>
            </a:r>
            <a:br>
              <a:rPr lang="en-US" dirty="0">
                <a:latin typeface="Centaur" panose="02030504050205020304" pitchFamily="18" charset="0"/>
              </a:rPr>
            </a:br>
            <a:r>
              <a:rPr lang="en-US" dirty="0">
                <a:solidFill>
                  <a:schemeClr val="tx1"/>
                </a:solidFill>
                <a:latin typeface="Centaur" panose="02030504050205020304" pitchFamily="18" charset="0"/>
              </a:rPr>
              <a:t>Our challenge addresses a pressing global need to track change in biological diversity, which is threatened by human-driven environmental change. Use space agency data to develop innovative ways to detect biological diversity on Earth, track and predict changes over time, and communicate that information to scientists and society</a:t>
            </a:r>
            <a:r>
              <a:rPr lang="en-US" dirty="0">
                <a:solidFill>
                  <a:srgbClr val="FFFF00"/>
                </a:solidFill>
                <a:latin typeface="Centaur" panose="02030504050205020304" pitchFamily="18" charset="0"/>
              </a:rPr>
              <a:t>.</a:t>
            </a:r>
            <a:r>
              <a:rPr lang="en-US" dirty="0">
                <a:latin typeface="Centaur" panose="02030504050205020304" pitchFamily="18" charset="0"/>
              </a:rPr>
              <a:t/>
            </a:r>
            <a:br>
              <a:rPr lang="en-US" dirty="0">
                <a:latin typeface="Centaur" panose="02030504050205020304" pitchFamily="18" charset="0"/>
              </a:rPr>
            </a:br>
            <a:r>
              <a:rPr lang="en-US" dirty="0">
                <a:latin typeface="Centaur" panose="02030504050205020304" pitchFamily="18" charset="0"/>
              </a:rPr>
              <a:t> </a:t>
            </a:r>
            <a:br>
              <a:rPr lang="en-US" dirty="0">
                <a:latin typeface="Centaur" panose="02030504050205020304" pitchFamily="18" charset="0"/>
              </a:rPr>
            </a:br>
            <a:endParaRPr lang="en-US" dirty="0">
              <a:latin typeface="Centaur" panose="02030504050205020304" pitchFamily="18" charset="0"/>
            </a:endParaRPr>
          </a:p>
        </p:txBody>
      </p:sp>
    </p:spTree>
    <p:extLst>
      <p:ext uri="{BB962C8B-B14F-4D97-AF65-F5344CB8AC3E}">
        <p14:creationId xmlns:p14="http://schemas.microsoft.com/office/powerpoint/2010/main" val="1282230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906073" y="1081825"/>
            <a:ext cx="8899302" cy="1815882"/>
          </a:xfrm>
          <a:prstGeom prst="rect">
            <a:avLst/>
          </a:prstGeom>
          <a:noFill/>
        </p:spPr>
        <p:txBody>
          <a:bodyPr wrap="square" rtlCol="0">
            <a:spAutoFit/>
          </a:bodyPr>
          <a:lstStyle/>
          <a:p>
            <a:pPr algn="ctr"/>
            <a:r>
              <a:rPr lang="en-US" sz="4000" b="1" dirty="0" smtClean="0">
                <a:solidFill>
                  <a:schemeClr val="tx1">
                    <a:lumMod val="95000"/>
                  </a:schemeClr>
                </a:solidFill>
              </a:rPr>
              <a:t>The problem</a:t>
            </a:r>
            <a:r>
              <a:rPr lang="en-US" sz="2400" dirty="0" smtClean="0"/>
              <a:t>:</a:t>
            </a:r>
          </a:p>
          <a:p>
            <a:pPr algn="ctr"/>
            <a:endParaRPr lang="en-US" sz="2400" dirty="0" smtClean="0"/>
          </a:p>
          <a:p>
            <a:pPr algn="just"/>
            <a:r>
              <a:rPr lang="en-US" sz="2400" dirty="0" smtClean="0">
                <a:solidFill>
                  <a:schemeClr val="bg2">
                    <a:lumMod val="20000"/>
                    <a:lumOff val="80000"/>
                  </a:schemeClr>
                </a:solidFill>
              </a:rPr>
              <a:t> </a:t>
            </a:r>
            <a:r>
              <a:rPr lang="en-US" sz="2400" b="1" dirty="0">
                <a:solidFill>
                  <a:srgbClr val="FFFF00"/>
                </a:solidFill>
              </a:rPr>
              <a:t>Human activities (</a:t>
            </a:r>
            <a:r>
              <a:rPr lang="en-US" sz="2400" b="1" dirty="0" err="1">
                <a:solidFill>
                  <a:srgbClr val="FFFF00"/>
                </a:solidFill>
              </a:rPr>
              <a:t>i.e</a:t>
            </a:r>
            <a:r>
              <a:rPr lang="en-US" sz="2400" b="1" dirty="0">
                <a:solidFill>
                  <a:srgbClr val="FFFF00"/>
                </a:solidFill>
              </a:rPr>
              <a:t>: Travelling, </a:t>
            </a:r>
            <a:r>
              <a:rPr lang="en-US" sz="2400" b="1" dirty="0" smtClean="0">
                <a:solidFill>
                  <a:srgbClr val="FFFF00"/>
                </a:solidFill>
              </a:rPr>
              <a:t>Tourism] affects </a:t>
            </a:r>
            <a:r>
              <a:rPr lang="en-US" sz="2400" b="1" dirty="0">
                <a:solidFill>
                  <a:srgbClr val="FFFF00"/>
                </a:solidFill>
              </a:rPr>
              <a:t>the Amphibians</a:t>
            </a:r>
            <a:r>
              <a:rPr lang="en-US" sz="2400" b="1" dirty="0" smtClean="0">
                <a:solidFill>
                  <a:srgbClr val="FFFF00"/>
                </a:solidFill>
              </a:rPr>
              <a:t> </a:t>
            </a:r>
            <a:r>
              <a:rPr lang="en-US" sz="2400" b="1" dirty="0">
                <a:solidFill>
                  <a:srgbClr val="FFFF00"/>
                </a:solidFill>
              </a:rPr>
              <a:t>diversity in a large scale</a:t>
            </a:r>
          </a:p>
        </p:txBody>
      </p:sp>
      <p:sp>
        <p:nvSpPr>
          <p:cNvPr id="3" name="TextBox 2"/>
          <p:cNvSpPr txBox="1"/>
          <p:nvPr/>
        </p:nvSpPr>
        <p:spPr>
          <a:xfrm>
            <a:off x="2135416" y="3068515"/>
            <a:ext cx="8440615" cy="3447098"/>
          </a:xfrm>
          <a:prstGeom prst="rect">
            <a:avLst/>
          </a:prstGeom>
          <a:noFill/>
        </p:spPr>
        <p:txBody>
          <a:bodyPr wrap="square" rtlCol="0">
            <a:spAutoFit/>
          </a:bodyPr>
          <a:lstStyle/>
          <a:p>
            <a:r>
              <a:rPr lang="en-US" sz="3200" b="1" dirty="0"/>
              <a:t>OUR CHALLANGE</a:t>
            </a:r>
            <a:endParaRPr lang="en-US" sz="3200" dirty="0"/>
          </a:p>
          <a:p>
            <a:pPr algn="just"/>
            <a:r>
              <a:rPr lang="en-US" sz="2800" b="1" dirty="0"/>
              <a:t>Our challenge is to observe how the travelling and tourism affects on the bio diversity of </a:t>
            </a:r>
            <a:r>
              <a:rPr lang="en-US" sz="2800" b="1" u="sng" dirty="0" smtClean="0"/>
              <a:t>Amphibians</a:t>
            </a:r>
            <a:r>
              <a:rPr lang="en-US" sz="2800" b="1" dirty="0" smtClean="0"/>
              <a:t> </a:t>
            </a:r>
            <a:r>
              <a:rPr lang="en-US" sz="2800" b="1" dirty="0"/>
              <a:t>by tracking and predicting changes over time, and communicate that information to scientists and society. Simply our challenge has two methodologies.</a:t>
            </a:r>
          </a:p>
          <a:p>
            <a:endParaRPr lang="en-US" dirty="0"/>
          </a:p>
        </p:txBody>
      </p:sp>
    </p:spTree>
    <p:extLst>
      <p:ext uri="{BB962C8B-B14F-4D97-AF65-F5344CB8AC3E}">
        <p14:creationId xmlns:p14="http://schemas.microsoft.com/office/powerpoint/2010/main" val="407312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682581" y="128234"/>
            <a:ext cx="9298546" cy="1323439"/>
          </a:xfrm>
          <a:prstGeom prst="rect">
            <a:avLst/>
          </a:prstGeom>
          <a:noFill/>
        </p:spPr>
        <p:txBody>
          <a:bodyPr wrap="square" rtlCol="0">
            <a:spAutoFit/>
          </a:bodyPr>
          <a:lstStyle/>
          <a:p>
            <a:pPr algn="ctr"/>
            <a:r>
              <a:rPr lang="en-US" sz="4000" b="1" u="sng" dirty="0" smtClean="0"/>
              <a:t>Capturing the tourism affects on the amphibians data processing</a:t>
            </a:r>
            <a:endParaRPr lang="en-US" sz="4000" b="1" u="sng" dirty="0"/>
          </a:p>
        </p:txBody>
      </p:sp>
      <p:sp>
        <p:nvSpPr>
          <p:cNvPr id="3" name="Rounded Rectangle 2"/>
          <p:cNvSpPr/>
          <p:nvPr/>
        </p:nvSpPr>
        <p:spPr>
          <a:xfrm>
            <a:off x="449147" y="1967521"/>
            <a:ext cx="2217490" cy="311173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9355016" y="1761656"/>
            <a:ext cx="2136958" cy="3317604"/>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759036" y="1761655"/>
            <a:ext cx="2266847" cy="3317604"/>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5"/>
          <p:cNvSpPr/>
          <p:nvPr/>
        </p:nvSpPr>
        <p:spPr>
          <a:xfrm>
            <a:off x="2517429" y="3951812"/>
            <a:ext cx="2473037" cy="31452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6"/>
          <p:cNvSpPr/>
          <p:nvPr/>
        </p:nvSpPr>
        <p:spPr>
          <a:xfrm>
            <a:off x="7025883" y="3951811"/>
            <a:ext cx="2430673" cy="32531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2156" y="5079259"/>
            <a:ext cx="1763257" cy="923330"/>
          </a:xfrm>
          <a:prstGeom prst="rect">
            <a:avLst/>
          </a:prstGeom>
          <a:noFill/>
        </p:spPr>
        <p:txBody>
          <a:bodyPr wrap="square" rtlCol="0">
            <a:spAutoFit/>
          </a:bodyPr>
          <a:lstStyle/>
          <a:p>
            <a:pPr algn="ctr"/>
            <a:r>
              <a:rPr lang="en-US" b="1" dirty="0" smtClean="0">
                <a:solidFill>
                  <a:srgbClr val="FFFF00"/>
                </a:solidFill>
              </a:rPr>
              <a:t>Environment and climate data</a:t>
            </a:r>
            <a:endParaRPr lang="en-US" b="1" dirty="0">
              <a:solidFill>
                <a:srgbClr val="FFFF00"/>
              </a:solidFill>
            </a:endParaRPr>
          </a:p>
        </p:txBody>
      </p:sp>
      <p:sp>
        <p:nvSpPr>
          <p:cNvPr id="9" name="TextBox 8"/>
          <p:cNvSpPr txBox="1"/>
          <p:nvPr/>
        </p:nvSpPr>
        <p:spPr>
          <a:xfrm>
            <a:off x="4934897" y="5315352"/>
            <a:ext cx="1915124" cy="1015663"/>
          </a:xfrm>
          <a:prstGeom prst="rect">
            <a:avLst/>
          </a:prstGeom>
          <a:noFill/>
        </p:spPr>
        <p:txBody>
          <a:bodyPr wrap="square" rtlCol="0">
            <a:spAutoFit/>
          </a:bodyPr>
          <a:lstStyle/>
          <a:p>
            <a:pPr algn="ctr"/>
            <a:r>
              <a:rPr lang="en-US" sz="2000" b="1" dirty="0" smtClean="0">
                <a:solidFill>
                  <a:srgbClr val="FFFF00"/>
                </a:solidFill>
              </a:rPr>
              <a:t>Social media and public data</a:t>
            </a:r>
            <a:endParaRPr lang="en-US" sz="2000" b="1" dirty="0">
              <a:solidFill>
                <a:srgbClr val="FFFF00"/>
              </a:solidFill>
            </a:endParaRPr>
          </a:p>
        </p:txBody>
      </p:sp>
      <p:sp>
        <p:nvSpPr>
          <p:cNvPr id="10" name="TextBox 9"/>
          <p:cNvSpPr txBox="1"/>
          <p:nvPr/>
        </p:nvSpPr>
        <p:spPr>
          <a:xfrm>
            <a:off x="9743089" y="5079259"/>
            <a:ext cx="1581150" cy="1323439"/>
          </a:xfrm>
          <a:prstGeom prst="rect">
            <a:avLst/>
          </a:prstGeom>
          <a:noFill/>
        </p:spPr>
        <p:txBody>
          <a:bodyPr wrap="square" rtlCol="0">
            <a:spAutoFit/>
          </a:bodyPr>
          <a:lstStyle/>
          <a:p>
            <a:pPr algn="ctr"/>
            <a:r>
              <a:rPr lang="en-US" sz="2000" b="1" dirty="0" smtClean="0">
                <a:solidFill>
                  <a:srgbClr val="FFFF00"/>
                </a:solidFill>
              </a:rPr>
              <a:t>Solution and reports data</a:t>
            </a:r>
            <a:endParaRPr lang="en-US" sz="2000" b="1" dirty="0">
              <a:solidFill>
                <a:srgbClr val="FFFF00"/>
              </a:solidFill>
            </a:endParaRPr>
          </a:p>
        </p:txBody>
      </p:sp>
      <p:sp>
        <p:nvSpPr>
          <p:cNvPr id="12" name="Flowchart: Connector 11"/>
          <p:cNvSpPr/>
          <p:nvPr/>
        </p:nvSpPr>
        <p:spPr>
          <a:xfrm>
            <a:off x="7429500" y="1761655"/>
            <a:ext cx="1628795" cy="2138730"/>
          </a:xfrm>
          <a:prstGeom prst="flowChartConnector">
            <a:avLst/>
          </a:prstGeom>
          <a:blipFill>
            <a:blip r:embed="rId6"/>
            <a:stretch>
              <a:fillRect l="4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2850959" y="1787369"/>
            <a:ext cx="1628795" cy="2138730"/>
          </a:xfrm>
          <a:prstGeom prst="flowChartConnector">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850959" y="4648200"/>
            <a:ext cx="1793587" cy="1477328"/>
          </a:xfrm>
          <a:prstGeom prst="rect">
            <a:avLst/>
          </a:prstGeom>
          <a:noFill/>
        </p:spPr>
        <p:txBody>
          <a:bodyPr wrap="square" rtlCol="0">
            <a:spAutoFit/>
          </a:bodyPr>
          <a:lstStyle/>
          <a:p>
            <a:pPr algn="ctr"/>
            <a:r>
              <a:rPr lang="en-US" dirty="0" smtClean="0"/>
              <a:t>(Amphibians)</a:t>
            </a:r>
          </a:p>
          <a:p>
            <a:pPr algn="ctr"/>
            <a:r>
              <a:rPr lang="en-US" dirty="0" smtClean="0"/>
              <a:t>Get information about biodiversity</a:t>
            </a:r>
            <a:endParaRPr lang="en-US" dirty="0"/>
          </a:p>
        </p:txBody>
      </p:sp>
      <p:sp>
        <p:nvSpPr>
          <p:cNvPr id="15" name="TextBox 14"/>
          <p:cNvSpPr txBox="1"/>
          <p:nvPr/>
        </p:nvSpPr>
        <p:spPr>
          <a:xfrm>
            <a:off x="7366311" y="4605538"/>
            <a:ext cx="1628795" cy="923330"/>
          </a:xfrm>
          <a:prstGeom prst="rect">
            <a:avLst/>
          </a:prstGeom>
          <a:noFill/>
        </p:spPr>
        <p:txBody>
          <a:bodyPr wrap="square" rtlCol="0">
            <a:spAutoFit/>
          </a:bodyPr>
          <a:lstStyle/>
          <a:p>
            <a:pPr algn="ctr"/>
            <a:r>
              <a:rPr lang="en-US" dirty="0" smtClean="0"/>
              <a:t>Occur if cases are un detected</a:t>
            </a:r>
            <a:endParaRPr lang="en-US" dirty="0"/>
          </a:p>
        </p:txBody>
      </p:sp>
    </p:spTree>
    <p:extLst>
      <p:ext uri="{BB962C8B-B14F-4D97-AF65-F5344CB8AC3E}">
        <p14:creationId xmlns:p14="http://schemas.microsoft.com/office/powerpoint/2010/main" val="212840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0">
          <a:fgClr>
            <a:schemeClr val="bg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extBox 1"/>
          <p:cNvSpPr txBox="1"/>
          <p:nvPr/>
        </p:nvSpPr>
        <p:spPr>
          <a:xfrm>
            <a:off x="992066" y="862884"/>
            <a:ext cx="9505949" cy="1077218"/>
          </a:xfrm>
          <a:prstGeom prst="rect">
            <a:avLst/>
          </a:prstGeom>
          <a:noFill/>
        </p:spPr>
        <p:txBody>
          <a:bodyPr wrap="square" rtlCol="0">
            <a:spAutoFit/>
          </a:bodyPr>
          <a:lstStyle/>
          <a:p>
            <a:pPr algn="ctr"/>
            <a:r>
              <a:rPr lang="en-US" sz="3200" b="1" dirty="0" smtClean="0">
                <a:solidFill>
                  <a:srgbClr val="002060"/>
                </a:solidFill>
              </a:rPr>
              <a:t>Solution: Advanced tracking and predicting system</a:t>
            </a:r>
            <a:endParaRPr lang="en-US" sz="3200" b="1" dirty="0">
              <a:solidFill>
                <a:srgbClr val="002060"/>
              </a:solidFill>
            </a:endParaRPr>
          </a:p>
        </p:txBody>
      </p:sp>
      <p:sp>
        <p:nvSpPr>
          <p:cNvPr id="3" name="TextBox 2"/>
          <p:cNvSpPr txBox="1"/>
          <p:nvPr/>
        </p:nvSpPr>
        <p:spPr>
          <a:xfrm>
            <a:off x="464234" y="2440745"/>
            <a:ext cx="11169748" cy="3816429"/>
          </a:xfrm>
          <a:prstGeom prst="rect">
            <a:avLst/>
          </a:prstGeom>
          <a:noFill/>
        </p:spPr>
        <p:txBody>
          <a:bodyPr wrap="square" rtlCol="0">
            <a:spAutoFit/>
          </a:bodyPr>
          <a:lstStyle/>
          <a:p>
            <a:r>
              <a:rPr lang="en-US" sz="2800" b="1" dirty="0" smtClean="0">
                <a:solidFill>
                  <a:srgbClr val="FFFF00"/>
                </a:solidFill>
              </a:rPr>
              <a:t>The </a:t>
            </a:r>
            <a:r>
              <a:rPr lang="en-US" sz="2800" b="1" dirty="0">
                <a:solidFill>
                  <a:srgbClr val="FFFF00"/>
                </a:solidFill>
              </a:rPr>
              <a:t>data are taken from global </a:t>
            </a:r>
            <a:r>
              <a:rPr lang="en-US" sz="2800" b="1" dirty="0" smtClean="0">
                <a:solidFill>
                  <a:srgbClr val="FFFF00"/>
                </a:solidFill>
              </a:rPr>
              <a:t>satellites (NASA,JAXA satellite data) </a:t>
            </a:r>
            <a:r>
              <a:rPr lang="en-US" sz="2800" b="1" dirty="0">
                <a:solidFill>
                  <a:srgbClr val="FFFF00"/>
                </a:solidFill>
              </a:rPr>
              <a:t>data and the considering environmental data are filtering among them. Then compare satellite data and social media or public data with each other and get statistical analyzed data as output about </a:t>
            </a:r>
            <a:endParaRPr lang="en-US" sz="2800" b="1" dirty="0" smtClean="0">
              <a:solidFill>
                <a:srgbClr val="FFFF00"/>
              </a:solidFill>
            </a:endParaRPr>
          </a:p>
          <a:p>
            <a:r>
              <a:rPr lang="en-US" sz="2800" b="1" dirty="0" smtClean="0">
                <a:solidFill>
                  <a:srgbClr val="FFFF00"/>
                </a:solidFill>
              </a:rPr>
              <a:t>					 </a:t>
            </a:r>
            <a:r>
              <a:rPr lang="en-US" sz="2800" b="1" dirty="0">
                <a:solidFill>
                  <a:srgbClr val="FFFF00"/>
                </a:solidFill>
              </a:rPr>
              <a:t>to where? When? and how? the travelling and tourism trends are creating and inform the authorities to take pre actions to protect amphibian’s habitats</a:t>
            </a:r>
          </a:p>
          <a:p>
            <a:endParaRPr lang="en-US" dirty="0"/>
          </a:p>
        </p:txBody>
      </p:sp>
    </p:spTree>
    <p:extLst>
      <p:ext uri="{BB962C8B-B14F-4D97-AF65-F5344CB8AC3E}">
        <p14:creationId xmlns:p14="http://schemas.microsoft.com/office/powerpoint/2010/main" val="120511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3000" b="-3000"/>
          </a:stretch>
        </a:blipFill>
        <a:effectLst/>
      </p:bgPr>
    </p:bg>
    <p:spTree>
      <p:nvGrpSpPr>
        <p:cNvPr id="1" name=""/>
        <p:cNvGrpSpPr/>
        <p:nvPr/>
      </p:nvGrpSpPr>
      <p:grpSpPr>
        <a:xfrm>
          <a:off x="0" y="0"/>
          <a:ext cx="0" cy="0"/>
          <a:chOff x="0" y="0"/>
          <a:chExt cx="0" cy="0"/>
        </a:xfrm>
      </p:grpSpPr>
      <p:sp>
        <p:nvSpPr>
          <p:cNvPr id="2" name="TextBox 1"/>
          <p:cNvSpPr txBox="1"/>
          <p:nvPr/>
        </p:nvSpPr>
        <p:spPr>
          <a:xfrm>
            <a:off x="3837842" y="145074"/>
            <a:ext cx="7401658" cy="707886"/>
          </a:xfrm>
          <a:prstGeom prst="rect">
            <a:avLst/>
          </a:prstGeom>
          <a:noFill/>
        </p:spPr>
        <p:txBody>
          <a:bodyPr wrap="square" rtlCol="0">
            <a:spAutoFit/>
          </a:bodyPr>
          <a:lstStyle/>
          <a:p>
            <a:r>
              <a:rPr lang="en-US" sz="4000" b="1" u="sng" dirty="0" smtClean="0">
                <a:solidFill>
                  <a:srgbClr val="FF0000"/>
                </a:solidFill>
                <a:latin typeface="Arial Black" panose="020B0A04020102020204" pitchFamily="34" charset="0"/>
              </a:rPr>
              <a:t>Data Driven portal</a:t>
            </a:r>
            <a:endParaRPr lang="en-US" sz="4000" b="1" u="sng" dirty="0">
              <a:solidFill>
                <a:srgbClr val="FF0000"/>
              </a:solidFill>
              <a:latin typeface="Arial Black" panose="020B0A04020102020204" pitchFamily="34" charset="0"/>
            </a:endParaRPr>
          </a:p>
        </p:txBody>
      </p:sp>
      <p:graphicFrame>
        <p:nvGraphicFramePr>
          <p:cNvPr id="4" name="Diagram 3"/>
          <p:cNvGraphicFramePr/>
          <p:nvPr>
            <p:extLst>
              <p:ext uri="{D42A27DB-BD31-4B8C-83A1-F6EECF244321}">
                <p14:modId xmlns:p14="http://schemas.microsoft.com/office/powerpoint/2010/main" val="145467405"/>
              </p:ext>
            </p:extLst>
          </p:nvPr>
        </p:nvGraphicFramePr>
        <p:xfrm>
          <a:off x="1022350" y="910110"/>
          <a:ext cx="9664700" cy="4784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293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8708" y="0"/>
            <a:ext cx="7526215" cy="707886"/>
          </a:xfrm>
          <a:prstGeom prst="rect">
            <a:avLst/>
          </a:prstGeom>
          <a:noFill/>
        </p:spPr>
        <p:txBody>
          <a:bodyPr wrap="square" rtlCol="0">
            <a:spAutoFit/>
          </a:bodyPr>
          <a:lstStyle/>
          <a:p>
            <a:r>
              <a:rPr lang="en-US" sz="4000" b="1" dirty="0" smtClean="0"/>
              <a:t>Making data accessible</a:t>
            </a:r>
            <a:endParaRPr lang="en-US" sz="4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0917"/>
            <a:ext cx="7563255" cy="360235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 b="14545"/>
          <a:stretch/>
        </p:blipFill>
        <p:spPr>
          <a:xfrm>
            <a:off x="4584879" y="3483735"/>
            <a:ext cx="7607121" cy="3329189"/>
          </a:xfrm>
          <a:prstGeom prst="rect">
            <a:avLst/>
          </a:prstGeom>
        </p:spPr>
      </p:pic>
    </p:spTree>
    <p:extLst>
      <p:ext uri="{BB962C8B-B14F-4D97-AF65-F5344CB8AC3E}">
        <p14:creationId xmlns:p14="http://schemas.microsoft.com/office/powerpoint/2010/main" val="351824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8708" y="0"/>
            <a:ext cx="7526215" cy="707886"/>
          </a:xfrm>
          <a:prstGeom prst="rect">
            <a:avLst/>
          </a:prstGeom>
          <a:noFill/>
        </p:spPr>
        <p:txBody>
          <a:bodyPr wrap="square" rtlCol="0">
            <a:spAutoFit/>
          </a:bodyPr>
          <a:lstStyle/>
          <a:p>
            <a:r>
              <a:rPr lang="en-US" sz="4000" b="1" dirty="0" smtClean="0"/>
              <a:t>Making data accessible</a:t>
            </a:r>
            <a:endParaRPr lang="en-US" sz="4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3818"/>
            <a:ext cx="7549239" cy="36254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820" y="2969550"/>
            <a:ext cx="7388179" cy="3888450"/>
          </a:xfrm>
          <a:prstGeom prst="rect">
            <a:avLst/>
          </a:prstGeom>
        </p:spPr>
      </p:pic>
    </p:spTree>
    <p:extLst>
      <p:ext uri="{BB962C8B-B14F-4D97-AF65-F5344CB8AC3E}">
        <p14:creationId xmlns:p14="http://schemas.microsoft.com/office/powerpoint/2010/main" val="125335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8708" y="0"/>
            <a:ext cx="7526215" cy="707886"/>
          </a:xfrm>
          <a:prstGeom prst="rect">
            <a:avLst/>
          </a:prstGeom>
          <a:noFill/>
        </p:spPr>
        <p:txBody>
          <a:bodyPr wrap="square" rtlCol="0">
            <a:spAutoFit/>
          </a:bodyPr>
          <a:lstStyle/>
          <a:p>
            <a:r>
              <a:rPr lang="en-US" sz="4000" b="1" dirty="0" smtClean="0"/>
              <a:t>Making data accessible</a:t>
            </a:r>
            <a:endParaRPr lang="en-US" sz="4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024" y="1252025"/>
            <a:ext cx="9354258" cy="4553686"/>
          </a:xfrm>
          <a:prstGeom prst="rect">
            <a:avLst/>
          </a:prstGeom>
        </p:spPr>
      </p:pic>
    </p:spTree>
    <p:extLst>
      <p:ext uri="{BB962C8B-B14F-4D97-AF65-F5344CB8AC3E}">
        <p14:creationId xmlns:p14="http://schemas.microsoft.com/office/powerpoint/2010/main" val="3457116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388</TotalTime>
  <Words>272</Words>
  <Application>Microsoft Office PowerPoint</Application>
  <PresentationFormat>Widescreen</PresentationFormat>
  <Paragraphs>49</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Arial Black</vt:lpstr>
      <vt:lpstr>Bodoni MT Black</vt:lpstr>
      <vt:lpstr>Castellar</vt:lpstr>
      <vt:lpstr>Centaur</vt:lpstr>
      <vt:lpstr>Century Gothic</vt:lpstr>
      <vt:lpstr>Colonna MT</vt:lpstr>
      <vt:lpstr>Comic Sans MS</vt:lpstr>
      <vt:lpstr>Jokerman</vt:lpstr>
      <vt:lpstr>Wingdings</vt:lpstr>
      <vt:lpstr>Wingdings 3</vt:lpstr>
      <vt:lpstr>Ion</vt:lpstr>
      <vt:lpstr>EIROP Action Before the biological tragedy </vt:lpstr>
      <vt:lpstr>THE CHALLENGE: Scanning for Lifeforms  Our challenge addresses a pressing global need to track change in biological diversity, which is threatened by human-driven environmental change. Use space agency data to develop innovative ways to detect biological diversity on Earth, track and predict changes over time, and communicate that information to scientists and society.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EIROP</dc:title>
  <dc:creator>HP</dc:creator>
  <cp:lastModifiedBy>Shammi Ekanayaka</cp:lastModifiedBy>
  <cp:revision>51</cp:revision>
  <dcterms:created xsi:type="dcterms:W3CDTF">2020-10-03T10:33:45Z</dcterms:created>
  <dcterms:modified xsi:type="dcterms:W3CDTF">2020-10-04T13:14:04Z</dcterms:modified>
</cp:coreProperties>
</file>